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480" r:id="rId3"/>
    <p:sldId id="504" r:id="rId4"/>
    <p:sldId id="849" r:id="rId5"/>
    <p:sldId id="503" r:id="rId6"/>
    <p:sldId id="501" r:id="rId7"/>
    <p:sldId id="494" r:id="rId8"/>
    <p:sldId id="505" r:id="rId9"/>
    <p:sldId id="493" r:id="rId1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09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9999"/>
    <a:srgbClr val="0069B8"/>
    <a:srgbClr val="4A9EE3"/>
    <a:srgbClr val="7FADE3"/>
    <a:srgbClr val="33CCCC"/>
    <a:srgbClr val="9FCCFF"/>
    <a:srgbClr val="98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812491-C26E-4220-AD56-4794A0C33C17}" v="3" dt="2019-05-12T23:52:01.2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48" autoAdjust="0"/>
    <p:restoredTop sz="62924" autoAdjust="0"/>
  </p:normalViewPr>
  <p:slideViewPr>
    <p:cSldViewPr snapToGrid="0" snapToObjects="1" showGuides="1">
      <p:cViewPr varScale="1">
        <p:scale>
          <a:sx n="42" d="100"/>
          <a:sy n="42" d="100"/>
        </p:scale>
        <p:origin x="2128" y="48"/>
      </p:cViewPr>
      <p:guideLst>
        <p:guide orient="horz" pos="2409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125" d="100"/>
          <a:sy n="125" d="100"/>
        </p:scale>
        <p:origin x="2200" y="-12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on Zalk" userId="1f811bf6-7718-4bf6-ae68-8bbda25a1b04" providerId="ADAL" clId="{4B812491-C26E-4220-AD56-4794A0C33C17}"/>
    <pc:docChg chg="modSld">
      <pc:chgData name="Marion Zalk" userId="1f811bf6-7718-4bf6-ae68-8bbda25a1b04" providerId="ADAL" clId="{4B812491-C26E-4220-AD56-4794A0C33C17}" dt="2019-05-12T23:52:01.239" v="2" actId="20577"/>
      <pc:docMkLst>
        <pc:docMk/>
      </pc:docMkLst>
      <pc:sldChg chg="modNotesTx">
        <pc:chgData name="Marion Zalk" userId="1f811bf6-7718-4bf6-ae68-8bbda25a1b04" providerId="ADAL" clId="{4B812491-C26E-4220-AD56-4794A0C33C17}" dt="2019-05-12T23:51:53.303" v="1" actId="20577"/>
        <pc:sldMkLst>
          <pc:docMk/>
          <pc:sldMk cId="2445589934" sldId="501"/>
        </pc:sldMkLst>
      </pc:sldChg>
      <pc:sldChg chg="modNotesTx">
        <pc:chgData name="Marion Zalk" userId="1f811bf6-7718-4bf6-ae68-8bbda25a1b04" providerId="ADAL" clId="{4B812491-C26E-4220-AD56-4794A0C33C17}" dt="2019-05-12T23:51:47.357" v="0" actId="20577"/>
        <pc:sldMkLst>
          <pc:docMk/>
          <pc:sldMk cId="2257118403" sldId="503"/>
        </pc:sldMkLst>
      </pc:sldChg>
      <pc:sldChg chg="modNotesTx">
        <pc:chgData name="Marion Zalk" userId="1f811bf6-7718-4bf6-ae68-8bbda25a1b04" providerId="ADAL" clId="{4B812491-C26E-4220-AD56-4794A0C33C17}" dt="2019-05-12T23:52:01.239" v="2" actId="20577"/>
        <pc:sldMkLst>
          <pc:docMk/>
          <pc:sldMk cId="104956346" sldId="505"/>
        </pc:sldMkLst>
      </pc:sldChg>
    </pc:docChg>
  </pc:docChgLst>
  <pc:docChgLst>
    <pc:chgData name="Marion Zalk" userId="1f811bf6-7718-4bf6-ae68-8bbda25a1b04" providerId="ADAL" clId="{8881DE34-8846-4301-9076-45286AE894F8}"/>
    <pc:docChg chg="delSld modSld">
      <pc:chgData name="Marion Zalk" userId="1f811bf6-7718-4bf6-ae68-8bbda25a1b04" providerId="ADAL" clId="{8881DE34-8846-4301-9076-45286AE894F8}" dt="2019-05-08T03:54:24.924" v="20" actId="20577"/>
      <pc:docMkLst>
        <pc:docMk/>
      </pc:docMkLst>
      <pc:sldChg chg="modSp">
        <pc:chgData name="Marion Zalk" userId="1f811bf6-7718-4bf6-ae68-8bbda25a1b04" providerId="ADAL" clId="{8881DE34-8846-4301-9076-45286AE894F8}" dt="2019-05-08T03:54:24.924" v="20" actId="20577"/>
        <pc:sldMkLst>
          <pc:docMk/>
          <pc:sldMk cId="2601183941" sldId="256"/>
        </pc:sldMkLst>
        <pc:spChg chg="mod">
          <ac:chgData name="Marion Zalk" userId="1f811bf6-7718-4bf6-ae68-8bbda25a1b04" providerId="ADAL" clId="{8881DE34-8846-4301-9076-45286AE894F8}" dt="2019-05-07T06:02:07.090" v="17" actId="20577"/>
          <ac:spMkLst>
            <pc:docMk/>
            <pc:sldMk cId="2601183941" sldId="256"/>
            <ac:spMk id="5" creationId="{06A0305F-DDCD-4D04-B90B-3759A2CB32ED}"/>
          </ac:spMkLst>
        </pc:spChg>
        <pc:spChg chg="mod">
          <ac:chgData name="Marion Zalk" userId="1f811bf6-7718-4bf6-ae68-8bbda25a1b04" providerId="ADAL" clId="{8881DE34-8846-4301-9076-45286AE894F8}" dt="2019-05-08T03:54:24.924" v="20" actId="20577"/>
          <ac:spMkLst>
            <pc:docMk/>
            <pc:sldMk cId="2601183941" sldId="256"/>
            <ac:spMk id="8" creationId="{E1CF9BA7-25DE-1A45-AA3E-E29EB0F550E1}"/>
          </ac:spMkLst>
        </pc:spChg>
      </pc:sldChg>
      <pc:sldChg chg="modSp">
        <pc:chgData name="Marion Zalk" userId="1f811bf6-7718-4bf6-ae68-8bbda25a1b04" providerId="ADAL" clId="{8881DE34-8846-4301-9076-45286AE894F8}" dt="2019-05-07T05:51:06.685" v="12" actId="20577"/>
        <pc:sldMkLst>
          <pc:docMk/>
          <pc:sldMk cId="2576220985" sldId="480"/>
        </pc:sldMkLst>
        <pc:spChg chg="mod">
          <ac:chgData name="Marion Zalk" userId="1f811bf6-7718-4bf6-ae68-8bbda25a1b04" providerId="ADAL" clId="{8881DE34-8846-4301-9076-45286AE894F8}" dt="2019-05-07T05:51:06.685" v="12" actId="20577"/>
          <ac:spMkLst>
            <pc:docMk/>
            <pc:sldMk cId="2576220985" sldId="480"/>
            <ac:spMk id="9" creationId="{B5D4A27B-056D-A74D-8568-97410E865D02}"/>
          </ac:spMkLst>
        </pc:spChg>
      </pc:sldChg>
      <pc:sldChg chg="modSp">
        <pc:chgData name="Marion Zalk" userId="1f811bf6-7718-4bf6-ae68-8bbda25a1b04" providerId="ADAL" clId="{8881DE34-8846-4301-9076-45286AE894F8}" dt="2019-05-07T06:02:32.320" v="19" actId="20577"/>
        <pc:sldMkLst>
          <pc:docMk/>
          <pc:sldMk cId="2257118403" sldId="503"/>
        </pc:sldMkLst>
        <pc:spChg chg="mod">
          <ac:chgData name="Marion Zalk" userId="1f811bf6-7718-4bf6-ae68-8bbda25a1b04" providerId="ADAL" clId="{8881DE34-8846-4301-9076-45286AE894F8}" dt="2019-05-07T06:02:32.320" v="19" actId="20577"/>
          <ac:spMkLst>
            <pc:docMk/>
            <pc:sldMk cId="2257118403" sldId="503"/>
            <ac:spMk id="7" creationId="{98477E23-231B-8B43-B73C-C36E947F9A3D}"/>
          </ac:spMkLst>
        </pc:spChg>
        <pc:spChg chg="mod">
          <ac:chgData name="Marion Zalk" userId="1f811bf6-7718-4bf6-ae68-8bbda25a1b04" providerId="ADAL" clId="{8881DE34-8846-4301-9076-45286AE894F8}" dt="2019-05-07T06:02:27.482" v="18" actId="20577"/>
          <ac:spMkLst>
            <pc:docMk/>
            <pc:sldMk cId="2257118403" sldId="503"/>
            <ac:spMk id="19" creationId="{BFD52EE9-1013-6741-956B-EE9900B4AE4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614D1-DD0A-AA4A-868F-6112EB188198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72D6F2-FF2F-264A-8527-822769157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4453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2.png>
</file>

<file path=ppt/media/image3.jpeg>
</file>

<file path=ppt/media/image4.png>
</file>

<file path=ppt/media/image5.tiff>
</file>

<file path=ppt/media/image6.tif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867F08-796F-D848-9D77-9CD45559A276}" type="datetimeFigureOut">
              <a:rPr lang="en-US" smtClean="0"/>
              <a:t>5/13/2019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73C82A-F636-C145-9DED-6BE6B30CF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81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263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93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Examine the ACS Code of Professional Conduct and compare with IEEE Software Engineering Code of Ethics. </a:t>
            </a:r>
          </a:p>
          <a:p>
            <a:r>
              <a:rPr lang="en-US" dirty="0"/>
              <a:t>How are the two codes similar/different?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27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428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FontTx/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991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4744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994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73C82A-F636-C145-9DED-6BE6B30CFD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2661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baseline="0" dirty="0"/>
          </a:p>
          <a:p>
            <a:pPr marL="0" lvl="0" indent="0" rtl="0">
              <a:spcBef>
                <a:spcPts val="0"/>
              </a:spcBef>
              <a:buFont typeface="+mj-lt"/>
              <a:buNone/>
            </a:pPr>
            <a:endParaRPr lang="en-US" dirty="0"/>
          </a:p>
          <a:p>
            <a:pPr marL="0" lvl="0" indent="0" rtl="0">
              <a:spcBef>
                <a:spcPts val="0"/>
              </a:spcBef>
              <a:buFont typeface="+mj-lt"/>
              <a:buNone/>
            </a:pP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20289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2"/>
          <p:cNvSpPr>
            <a:spLocks noChangeShapeType="1"/>
          </p:cNvSpPr>
          <p:nvPr userDrawn="1"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5" name="Line 5"/>
          <p:cNvSpPr>
            <a:spLocks noChangeShapeType="1"/>
          </p:cNvSpPr>
          <p:nvPr userDrawn="1"/>
        </p:nvSpPr>
        <p:spPr bwMode="auto">
          <a:xfrm>
            <a:off x="2743200" y="107950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6" name="Picture 9" descr="5011_PPT_BG_EndPag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588" y="0"/>
            <a:ext cx="9145588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Line 10"/>
          <p:cNvSpPr>
            <a:spLocks noChangeShapeType="1"/>
          </p:cNvSpPr>
          <p:nvPr userDrawn="1"/>
        </p:nvSpPr>
        <p:spPr bwMode="auto">
          <a:xfrm>
            <a:off x="1972470" y="493714"/>
            <a:ext cx="1587" cy="1312862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8" name="Picture 13" descr="UOM-Rev3D_S_sm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465137" y="430386"/>
            <a:ext cx="1347788" cy="136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32" name="Rectangle 16"/>
          <p:cNvSpPr>
            <a:spLocks noGrp="1" noChangeArrowheads="1"/>
          </p:cNvSpPr>
          <p:nvPr>
            <p:ph type="ctrTitle" sz="quarter"/>
          </p:nvPr>
        </p:nvSpPr>
        <p:spPr>
          <a:xfrm>
            <a:off x="2438400" y="1806576"/>
            <a:ext cx="6400800" cy="131286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9233" name="Rectangle 1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849960" y="4267200"/>
            <a:ext cx="7989240" cy="2286000"/>
          </a:xfrm>
        </p:spPr>
        <p:txBody>
          <a:bodyPr/>
          <a:lstStyle>
            <a:lvl1pPr marL="0" indent="0" algn="ctr">
              <a:buFontTx/>
              <a:buNone/>
              <a:defRPr b="0">
                <a:solidFill>
                  <a:srgbClr val="00B050"/>
                </a:solidFill>
              </a:defRPr>
            </a:lvl1pPr>
          </a:lstStyle>
          <a:p>
            <a:r>
              <a:rPr lang="en-AU"/>
              <a:t>Click to edit Master subtitle style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849313" y="3581400"/>
            <a:ext cx="7989887" cy="609600"/>
          </a:xfrm>
        </p:spPr>
        <p:txBody>
          <a:bodyPr/>
          <a:lstStyle>
            <a:lvl1pPr marL="0" indent="0" algn="ctr">
              <a:buNone/>
              <a:defRPr>
                <a:solidFill>
                  <a:srgbClr val="FFFF00"/>
                </a:solidFill>
              </a:defRPr>
            </a:lvl1pPr>
          </a:lstStyle>
          <a:p>
            <a:pPr lvl="0"/>
            <a:r>
              <a:rPr lang="en-US" dirty="0"/>
              <a:t>Click to edit Author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09780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990600"/>
            <a:ext cx="4419600" cy="53340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74499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Frame -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76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48200" y="1447800"/>
            <a:ext cx="4419600" cy="4876800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76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4648200" y="990600"/>
            <a:ext cx="4419600" cy="457200"/>
          </a:xfrm>
        </p:spPr>
        <p:txBody>
          <a:bodyPr/>
          <a:lstStyle>
            <a:lvl1pPr marL="0" indent="0" algn="ctr">
              <a:buNone/>
              <a:defRPr baseline="0">
                <a:solidFill>
                  <a:srgbClr val="00B050"/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edit Title text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336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977927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76200" y="990600"/>
            <a:ext cx="8991600" cy="5334000"/>
          </a:xfrm>
        </p:spPr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33498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6769100"/>
            <a:ext cx="9143700" cy="88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/>
          </a:p>
        </p:txBody>
      </p: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387900" y="1536600"/>
            <a:ext cx="8368200" cy="2051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387900" y="3892600"/>
            <a:ext cx="8368200" cy="1428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472457" y="6217621"/>
            <a:ext cx="548700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</a:pPr>
            <a:fld id="{00000000-1234-1234-1234-123412341234}" type="slidenum">
              <a:rPr lang="en" smtClean="0"/>
              <a:pPr>
                <a:spcBef>
                  <a:spcPts val="0"/>
                </a:spcBef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022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7885C9-A3FB-6C4B-AC53-C723F1B37DCF}" type="datetimeFigureOut">
              <a:rPr lang="en-AU"/>
              <a:pPr>
                <a:defRPr/>
              </a:pPr>
              <a:t>13/05/2019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0A722C-0674-F94E-8C47-72006329295D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2464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8"/>
          <p:cNvSpPr>
            <a:spLocks noChangeShapeType="1"/>
          </p:cNvSpPr>
          <p:nvPr/>
        </p:nvSpPr>
        <p:spPr bwMode="auto">
          <a:xfrm>
            <a:off x="1812925" y="107950"/>
            <a:ext cx="0" cy="8620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27" name="Picture 9" descr="UOM-Rev3D_S_sm"/>
          <p:cNvPicPr>
            <a:picLocks noChangeAspect="1" noChangeArrowheads="1"/>
          </p:cNvPicPr>
          <p:nvPr/>
        </p:nvPicPr>
        <p:blipFill>
          <a:blip r:embed="rId10"/>
          <a:srcRect/>
          <a:stretch>
            <a:fillRect/>
          </a:stretch>
        </p:blipFill>
        <p:spPr bwMode="auto">
          <a:xfrm>
            <a:off x="533400" y="119063"/>
            <a:ext cx="860425" cy="87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0" y="0"/>
            <a:ext cx="9144000" cy="838200"/>
          </a:xfrm>
          <a:prstGeom prst="rect">
            <a:avLst/>
          </a:prstGeom>
          <a:solidFill>
            <a:srgbClr val="003368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AU"/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386668" y="159543"/>
            <a:ext cx="1588" cy="519113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pic>
        <p:nvPicPr>
          <p:cNvPr id="1030" name="Picture 13" descr="UOM-Rev3D_H_sm"/>
          <p:cNvPicPr>
            <a:picLocks noChangeAspect="1" noChangeArrowheads="1"/>
          </p:cNvPicPr>
          <p:nvPr/>
        </p:nvPicPr>
        <p:blipFill>
          <a:blip r:embed="rId11"/>
          <a:srcRect/>
          <a:stretch>
            <a:fillRect/>
          </a:stretch>
        </p:blipFill>
        <p:spPr bwMode="auto">
          <a:xfrm>
            <a:off x="0" y="107950"/>
            <a:ext cx="2362200" cy="612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Line 14"/>
          <p:cNvSpPr>
            <a:spLocks noChangeShapeType="1"/>
          </p:cNvSpPr>
          <p:nvPr/>
        </p:nvSpPr>
        <p:spPr bwMode="auto">
          <a:xfrm>
            <a:off x="0" y="6400800"/>
            <a:ext cx="9144000" cy="0"/>
          </a:xfrm>
          <a:prstGeom prst="line">
            <a:avLst/>
          </a:prstGeom>
          <a:noFill/>
          <a:ln w="9525">
            <a:solidFill>
              <a:srgbClr val="003368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AU"/>
          </a:p>
        </p:txBody>
      </p:sp>
      <p:sp>
        <p:nvSpPr>
          <p:cNvPr id="1040" name="Rectangle 16"/>
          <p:cNvSpPr>
            <a:spLocks noChangeArrowheads="1"/>
          </p:cNvSpPr>
          <p:nvPr/>
        </p:nvSpPr>
        <p:spPr bwMode="auto">
          <a:xfrm>
            <a:off x="0" y="838200"/>
            <a:ext cx="9144000" cy="76200"/>
          </a:xfrm>
          <a:prstGeom prst="rect">
            <a:avLst/>
          </a:prstGeom>
          <a:solidFill>
            <a:srgbClr val="759FB8"/>
          </a:solidFill>
          <a:ln w="9525">
            <a:noFill/>
            <a:miter lim="800000"/>
            <a:headEnd/>
            <a:tailEnd/>
          </a:ln>
          <a:effectLst>
            <a:outerShdw algn="ctr" rotWithShape="0">
              <a:srgbClr val="808080">
                <a:alpha val="45000"/>
              </a:srgbClr>
            </a:outerShdw>
          </a:effectLst>
        </p:spPr>
        <p:txBody>
          <a:bodyPr wrap="none" anchor="ctr"/>
          <a:lstStyle/>
          <a:p>
            <a:pPr algn="ctr" eaLnBrk="0" hangingPunct="0">
              <a:defRPr/>
            </a:pPr>
            <a:endParaRPr lang="en-AU">
              <a:latin typeface="Arial" charset="0"/>
              <a:ea typeface="ＭＳ Ｐゴシック" charset="-128"/>
            </a:endParaRPr>
          </a:p>
        </p:txBody>
      </p:sp>
      <p:sp>
        <p:nvSpPr>
          <p:cNvPr id="1033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2462213" y="76200"/>
            <a:ext cx="6605587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title style</a:t>
            </a:r>
            <a:endParaRPr lang="en-US" dirty="0"/>
          </a:p>
        </p:txBody>
      </p:sp>
      <p:sp>
        <p:nvSpPr>
          <p:cNvPr id="1034" name="Rectangle 19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990600"/>
            <a:ext cx="8991600" cy="533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  <a:p>
            <a:pPr lvl="4"/>
            <a:r>
              <a:rPr lang="en-AU" dirty="0"/>
              <a:t>Fifth level</a:t>
            </a:r>
            <a:endParaRPr lang="en-US" dirty="0"/>
          </a:p>
        </p:txBody>
      </p:sp>
      <p:sp>
        <p:nvSpPr>
          <p:cNvPr id="1036" name="TextBox 11"/>
          <p:cNvSpPr txBox="1">
            <a:spLocks noChangeArrowheads="1"/>
          </p:cNvSpPr>
          <p:nvPr/>
        </p:nvSpPr>
        <p:spPr bwMode="auto">
          <a:xfrm>
            <a:off x="104316" y="6465956"/>
            <a:ext cx="423705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1200" i="1" dirty="0">
                <a:solidFill>
                  <a:schemeClr val="bg2"/>
                </a:solidFill>
              </a:rPr>
              <a:t>SWEN90016</a:t>
            </a:r>
            <a:r>
              <a:rPr lang="en-US" sz="1200" i="1" baseline="0" dirty="0">
                <a:solidFill>
                  <a:schemeClr val="bg2"/>
                </a:solidFill>
              </a:rPr>
              <a:t> Software Processes and Project Management</a:t>
            </a:r>
            <a:endParaRPr lang="en-US" sz="1200" i="1" dirty="0">
              <a:solidFill>
                <a:schemeClr val="bg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3633537" y="6463662"/>
            <a:ext cx="2755232" cy="3153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‹#›</a:t>
            </a:fld>
            <a:r>
              <a:rPr lang="en-AU"/>
              <a:t>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A927E7-19C3-42E9-AF40-66A5E4470FD4}"/>
              </a:ext>
            </a:extLst>
          </p:cNvPr>
          <p:cNvSpPr txBox="1"/>
          <p:nvPr userDrawn="1"/>
        </p:nvSpPr>
        <p:spPr>
          <a:xfrm>
            <a:off x="7149947" y="6485690"/>
            <a:ext cx="18865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sz="100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ALL STARTS HERE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9" r:id="rId7"/>
    <p:sldLayoutId id="2147483830" r:id="rId8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bg1"/>
          </a:solidFill>
          <a:latin typeface="Arial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rgbClr val="002060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rgbClr val="00B050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FFC000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C00000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2438400" y="444501"/>
            <a:ext cx="6214712" cy="3232350"/>
          </a:xfrm>
        </p:spPr>
        <p:txBody>
          <a:bodyPr/>
          <a:lstStyle/>
          <a:p>
            <a:pPr algn="ctr"/>
            <a:r>
              <a:rPr lang="en-AU" altLang="en-US" sz="3600" dirty="0"/>
              <a:t>SWEN90016</a:t>
            </a:r>
            <a:br>
              <a:rPr lang="en-AU" altLang="en-US" sz="3600" dirty="0"/>
            </a:br>
            <a:br>
              <a:rPr lang="en-AU" altLang="en-US" sz="3600" dirty="0"/>
            </a:br>
            <a:r>
              <a:rPr lang="en-AU" altLang="en-US" sz="3600" dirty="0"/>
              <a:t>Software Processes &amp; Project Management</a:t>
            </a:r>
            <a:endParaRPr lang="en-US" sz="36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6283841" y="5537200"/>
            <a:ext cx="2282777" cy="11709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2019 – Semester 1</a:t>
            </a:r>
          </a:p>
          <a:p>
            <a:pPr algn="r"/>
            <a:r>
              <a:rPr lang="en-AU" altLang="en-US" sz="1800" kern="0" dirty="0">
                <a:solidFill>
                  <a:schemeClr val="bg1"/>
                </a:solidFill>
              </a:rPr>
              <a:t>Tutorial 9</a:t>
            </a:r>
          </a:p>
          <a:p>
            <a:pPr algn="r"/>
            <a:endParaRPr lang="en-AU" altLang="en-US" sz="1800" kern="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6A0305F-DDCD-4D04-B90B-3759A2CB32ED}"/>
              </a:ext>
            </a:extLst>
          </p:cNvPr>
          <p:cNvSpPr txBox="1">
            <a:spLocks/>
          </p:cNvSpPr>
          <p:nvPr/>
        </p:nvSpPr>
        <p:spPr bwMode="auto">
          <a:xfrm>
            <a:off x="577380" y="6256421"/>
            <a:ext cx="5101525" cy="4377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l"/>
            <a:r>
              <a:rPr lang="en-AU" altLang="en-US" sz="1800" kern="0" dirty="0">
                <a:solidFill>
                  <a:schemeClr val="bg1"/>
                </a:solidFill>
              </a:rPr>
              <a:t>Copyright University of Melbourne 2017</a:t>
            </a:r>
          </a:p>
        </p:txBody>
      </p:sp>
      <p:sp>
        <p:nvSpPr>
          <p:cNvPr id="8" name="Shape 64">
            <a:extLst>
              <a:ext uri="{FF2B5EF4-FFF2-40B4-BE49-F238E27FC236}">
                <a16:creationId xmlns:a16="http://schemas.microsoft.com/office/drawing/2014/main" id="{E1CF9BA7-25DE-1A45-AA3E-E29EB0F550E1}"/>
              </a:ext>
            </a:extLst>
          </p:cNvPr>
          <p:cNvSpPr txBox="1">
            <a:spLocks/>
          </p:cNvSpPr>
          <p:nvPr/>
        </p:nvSpPr>
        <p:spPr bwMode="auto">
          <a:xfrm>
            <a:off x="2220686" y="3918857"/>
            <a:ext cx="5241472" cy="1420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t" anchorCtr="0" compatLnSpc="1">
            <a:prstTxWarp prst="textNoShape">
              <a:avLst/>
            </a:prstTxWarp>
            <a:noAutofit/>
          </a:bodyPr>
          <a:lstStyle>
            <a:lvl1pPr marL="0" indent="0" algn="ctr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2800" b="0">
                <a:solidFill>
                  <a:srgbClr val="00B05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kern="0"/>
              <a:t>Ethics</a:t>
            </a:r>
            <a:r>
              <a:rPr lang="en-US" kern="0" dirty="0"/>
              <a:t>, Procurement</a:t>
            </a:r>
          </a:p>
        </p:txBody>
      </p:sp>
      <p:sp>
        <p:nvSpPr>
          <p:cNvPr id="9" name="Half Frame 8">
            <a:extLst>
              <a:ext uri="{FF2B5EF4-FFF2-40B4-BE49-F238E27FC236}">
                <a16:creationId xmlns:a16="http://schemas.microsoft.com/office/drawing/2014/main" id="{7B3A0976-B66A-784D-B7B9-8E895FAD26D1}"/>
              </a:ext>
            </a:extLst>
          </p:cNvPr>
          <p:cNvSpPr/>
          <p:nvPr/>
        </p:nvSpPr>
        <p:spPr>
          <a:xfrm>
            <a:off x="2050482" y="3659354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0" name="Half Frame 9">
            <a:extLst>
              <a:ext uri="{FF2B5EF4-FFF2-40B4-BE49-F238E27FC236}">
                <a16:creationId xmlns:a16="http://schemas.microsoft.com/office/drawing/2014/main" id="{7BE5CA51-9983-604B-BA58-28319188C664}"/>
              </a:ext>
            </a:extLst>
          </p:cNvPr>
          <p:cNvSpPr/>
          <p:nvPr/>
        </p:nvSpPr>
        <p:spPr>
          <a:xfrm rot="10800000">
            <a:off x="7445314" y="4298870"/>
            <a:ext cx="169334" cy="1171992"/>
          </a:xfrm>
          <a:prstGeom prst="halfFrame">
            <a:avLst/>
          </a:prstGeom>
          <a:solidFill>
            <a:srgbClr val="00B050"/>
          </a:solidFill>
          <a:ln w="6350">
            <a:solidFill>
              <a:schemeClr val="accent1">
                <a:shade val="50000"/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1183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F5B286-CE2A-6949-8A76-C03922B5E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2</a:t>
            </a:fld>
            <a:r>
              <a:rPr lang="en-AU"/>
              <a:t>-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23C5C-53F1-F843-9EC5-909323AB0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492" y="1889496"/>
            <a:ext cx="2520051" cy="167961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CC5F76B-DF25-A443-AF61-242321397B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7518" y="4088772"/>
            <a:ext cx="1939122" cy="2150259"/>
          </a:xfrm>
          <a:prstGeom prst="rect">
            <a:avLst/>
          </a:prstGeom>
        </p:spPr>
      </p:pic>
      <p:sp>
        <p:nvSpPr>
          <p:cNvPr id="8" name="Shape 69">
            <a:extLst>
              <a:ext uri="{FF2B5EF4-FFF2-40B4-BE49-F238E27FC236}">
                <a16:creationId xmlns:a16="http://schemas.microsoft.com/office/drawing/2014/main" id="{02A3DB86-BC43-CE47-AAC5-6481A2AB0B9B}"/>
              </a:ext>
            </a:extLst>
          </p:cNvPr>
          <p:cNvSpPr txBox="1">
            <a:spLocks/>
          </p:cNvSpPr>
          <p:nvPr/>
        </p:nvSpPr>
        <p:spPr bwMode="auto">
          <a:xfrm>
            <a:off x="2640144" y="112218"/>
            <a:ext cx="5196471" cy="6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91425" rIns="91425" bIns="91425" numCol="1" anchor="b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bg1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" kern="0" dirty="0"/>
              <a:t>Tutorial 5 aim - part 2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D4A27B-056D-A74D-8568-97410E865D02}"/>
              </a:ext>
            </a:extLst>
          </p:cNvPr>
          <p:cNvSpPr/>
          <p:nvPr/>
        </p:nvSpPr>
        <p:spPr>
          <a:xfrm>
            <a:off x="808033" y="2088472"/>
            <a:ext cx="547478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AU" dirty="0">
                <a:solidFill>
                  <a:srgbClr val="0000FF"/>
                </a:solidFill>
              </a:rPr>
              <a:t>Evaluate ethical situations</a:t>
            </a:r>
          </a:p>
          <a:p>
            <a:pPr marL="342900" indent="-342900">
              <a:buFontTx/>
              <a:buChar char="-"/>
            </a:pPr>
            <a:endParaRPr lang="en-AU" dirty="0">
              <a:solidFill>
                <a:srgbClr val="0000FF"/>
              </a:solidFill>
            </a:endParaRPr>
          </a:p>
          <a:p>
            <a:pPr marL="342900" indent="-342900">
              <a:buFontTx/>
              <a:buChar char="-"/>
            </a:pPr>
            <a:endParaRPr lang="en-AU" dirty="0">
              <a:solidFill>
                <a:srgbClr val="0000FF"/>
              </a:solidFill>
            </a:endParaRPr>
          </a:p>
          <a:p>
            <a:pPr marL="342900" indent="-342900">
              <a:buFontTx/>
              <a:buChar char="-"/>
            </a:pPr>
            <a:endParaRPr lang="en-AU" dirty="0">
              <a:solidFill>
                <a:srgbClr val="0000FF"/>
              </a:solidFill>
            </a:endParaRPr>
          </a:p>
          <a:p>
            <a:pPr marL="342900" indent="-342900">
              <a:buFontTx/>
              <a:buChar char="-"/>
            </a:pPr>
            <a:endParaRPr lang="en-AU" dirty="0">
              <a:solidFill>
                <a:srgbClr val="0000FF"/>
              </a:solidFill>
            </a:endParaRPr>
          </a:p>
          <a:p>
            <a:r>
              <a:rPr lang="en-AU" dirty="0">
                <a:solidFill>
                  <a:schemeClr val="bg1">
                    <a:lumMod val="65000"/>
                  </a:schemeClr>
                </a:solidFill>
              </a:rPr>
              <a:t>Standard PMBOK contracts</a:t>
            </a:r>
          </a:p>
          <a:p>
            <a:pPr marL="342900" indent="-342900">
              <a:buFontTx/>
              <a:buChar char="-"/>
            </a:pPr>
            <a:r>
              <a:rPr lang="en-AU" dirty="0">
                <a:solidFill>
                  <a:srgbClr val="0000FF"/>
                </a:solidFill>
              </a:rPr>
              <a:t>Statement of Work &amp; Procurement</a:t>
            </a:r>
          </a:p>
        </p:txBody>
      </p:sp>
    </p:spTree>
    <p:extLst>
      <p:ext uri="{BB962C8B-B14F-4D97-AF65-F5344CB8AC3E}">
        <p14:creationId xmlns:p14="http://schemas.microsoft.com/office/powerpoint/2010/main" val="2576220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6FDFE-1D55-8B4D-925A-C0DD2533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Responsibilities of 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8587A-4D41-2C42-B83F-BBD1FE9A443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C9F9FE-ADBF-784C-BDCE-F70134288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3</a:t>
            </a:fld>
            <a:r>
              <a:rPr lang="en-AU"/>
              <a:t>-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C6AC5F7-7427-9C40-889F-8F46077611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7321570"/>
              </p:ext>
            </p:extLst>
          </p:nvPr>
        </p:nvGraphicFramePr>
        <p:xfrm>
          <a:off x="238538" y="990600"/>
          <a:ext cx="8726558" cy="560841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47205">
                  <a:extLst>
                    <a:ext uri="{9D8B030D-6E8A-4147-A177-3AD203B41FA5}">
                      <a16:colId xmlns:a16="http://schemas.microsoft.com/office/drawing/2014/main" val="2719096545"/>
                    </a:ext>
                  </a:extLst>
                </a:gridCol>
                <a:gridCol w="4211619">
                  <a:extLst>
                    <a:ext uri="{9D8B030D-6E8A-4147-A177-3AD203B41FA5}">
                      <a16:colId xmlns:a16="http://schemas.microsoft.com/office/drawing/2014/main" val="549514727"/>
                    </a:ext>
                  </a:extLst>
                </a:gridCol>
                <a:gridCol w="3967734">
                  <a:extLst>
                    <a:ext uri="{9D8B030D-6E8A-4147-A177-3AD203B41FA5}">
                      <a16:colId xmlns:a16="http://schemas.microsoft.com/office/drawing/2014/main" val="2193012595"/>
                    </a:ext>
                  </a:extLst>
                </a:gridCol>
              </a:tblGrid>
              <a:tr h="29029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Australian Computer Society (ACS)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Code of Professional Conduct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IEEE: Software Engineering 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Code of Ethics, Professional Practice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extLst>
                  <a:ext uri="{0D108BD9-81ED-4DB2-BD59-A6C34878D82A}">
                    <a16:rowId xmlns:a16="http://schemas.microsoft.com/office/drawing/2014/main" val="46068845"/>
                  </a:ext>
                </a:extLst>
              </a:tr>
              <a:tr h="580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Priorities: place the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interests of the community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above personal or sectional interests.  Preserve the integrity and security of the other’s information.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Public: Software engineers shall act consistently with the 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public interest.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extLst>
                  <a:ext uri="{0D108BD9-81ED-4DB2-BD59-A6C34878D82A}">
                    <a16:rowId xmlns:a16="http://schemas.microsoft.com/office/drawing/2014/main" val="1490718306"/>
                  </a:ext>
                </a:extLst>
              </a:tr>
              <a:tr h="580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Competency: work competently and diligently for my 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clients and employers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.  Advise when I believe a proposed project is not in their best interests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Client and Employer: act in the best interests of their 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client &amp; employer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, consistent with the public interest.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extLst>
                  <a:ext uri="{0D108BD9-81ED-4DB2-BD59-A6C34878D82A}">
                    <a16:rowId xmlns:a16="http://schemas.microsoft.com/office/drawing/2014/main" val="4001794081"/>
                  </a:ext>
                </a:extLst>
              </a:tr>
              <a:tr h="580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Product: Software engineers shall ensure that their products meet the highest 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professional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 standards possible.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extLst>
                  <a:ext uri="{0D108BD9-81ED-4DB2-BD59-A6C34878D82A}">
                    <a16:rowId xmlns:a16="http://schemas.microsoft.com/office/drawing/2014/main" val="712620963"/>
                  </a:ext>
                </a:extLst>
              </a:tr>
              <a:tr h="580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Honesty: be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honest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 about my skills, knowledge, services and products.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Not knowingly mislead a client as to the suitability of a product or service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Judgment: Software engineers shall maintain 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integrity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 and independence in their professional judgment.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extLst>
                  <a:ext uri="{0D108BD9-81ED-4DB2-BD59-A6C34878D82A}">
                    <a16:rowId xmlns:a16="http://schemas.microsoft.com/office/drawing/2014/main" val="2174248910"/>
                  </a:ext>
                </a:extLst>
              </a:tr>
              <a:tr h="5805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Social Implications: I must strive to enhance the 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quality of life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 of those affected by my work.  Respect people’s privacy.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Management: promote an ethical approach to the 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management of software developmen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t.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extLst>
                  <a:ext uri="{0D108BD9-81ED-4DB2-BD59-A6C34878D82A}">
                    <a16:rowId xmlns:a16="http://schemas.microsoft.com/office/drawing/2014/main" val="2586739962"/>
                  </a:ext>
                </a:extLst>
              </a:tr>
              <a:tr h="43544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Profession: advance the 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integrity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 and reputation of the profession, consistent with the public interest.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extLst>
                  <a:ext uri="{0D108BD9-81ED-4DB2-BD59-A6C34878D82A}">
                    <a16:rowId xmlns:a16="http://schemas.microsoft.com/office/drawing/2014/main" val="2817343991"/>
                  </a:ext>
                </a:extLst>
              </a:tr>
              <a:tr h="29029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Colleagues: be 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fair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 to and supportive of their colleagues.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extLst>
                  <a:ext uri="{0D108BD9-81ED-4DB2-BD59-A6C34878D82A}">
                    <a16:rowId xmlns:a16="http://schemas.microsoft.com/office/drawing/2014/main" val="3335541125"/>
                  </a:ext>
                </a:extLst>
              </a:tr>
              <a:tr h="7257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Professional Development: enhance the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professional developmen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t of myself, colleagues, employees, students and be aware of community issues affecting the IT profession.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Self: participate in 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  <a:highlight>
                            <a:srgbClr val="FFFF00"/>
                          </a:highlight>
                        </a:rPr>
                        <a:t>lifelong professional learning</a:t>
                      </a: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 and promote an ethical practice of the profession.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extLst>
                  <a:ext uri="{0D108BD9-81ED-4DB2-BD59-A6C34878D82A}">
                    <a16:rowId xmlns:a16="http://schemas.microsoft.com/office/drawing/2014/main" val="3859817183"/>
                  </a:ext>
                </a:extLst>
              </a:tr>
              <a:tr h="72573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Information Technology Profession: enhance the integrity of the IT profession and respect each other.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>
                          <a:solidFill>
                            <a:schemeClr val="tx1"/>
                          </a:solidFill>
                          <a:effectLst/>
                        </a:rPr>
                        <a:t>Take appropriate action if I discover a colleague has unethical behavior.</a:t>
                      </a:r>
                      <a:endParaRPr lang="en-AU" sz="120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AU" sz="1200" dirty="0">
                        <a:solidFill>
                          <a:schemeClr val="tx1"/>
                        </a:solidFill>
                        <a:effectLst/>
                        <a:latin typeface="Cambria" panose="02040503050406030204" pitchFamily="18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54061" marR="54061" marT="0" marB="0"/>
                </a:tc>
                <a:extLst>
                  <a:ext uri="{0D108BD9-81ED-4DB2-BD59-A6C34878D82A}">
                    <a16:rowId xmlns:a16="http://schemas.microsoft.com/office/drawing/2014/main" val="41203160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3003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6A218-050C-3A41-A8A2-04281F4C0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Ethics: Practical Guide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F3AF03-3782-4E45-A37C-ACA71112D8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4</a:t>
            </a:fld>
            <a:r>
              <a:rPr lang="en-AU"/>
              <a:t>-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EDA6CD5-A35C-2C47-8807-F25ADC600B8C}"/>
              </a:ext>
            </a:extLst>
          </p:cNvPr>
          <p:cNvSpPr txBox="1">
            <a:spLocks/>
          </p:cNvSpPr>
          <p:nvPr/>
        </p:nvSpPr>
        <p:spPr bwMode="auto">
          <a:xfrm>
            <a:off x="192976" y="1922297"/>
            <a:ext cx="8951024" cy="414396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spcBef>
                <a:spcPts val="200"/>
              </a:spcBef>
              <a:spcAft>
                <a:spcPts val="200"/>
              </a:spcAft>
              <a:buFontTx/>
              <a:buNone/>
            </a:pPr>
            <a:endParaRPr lang="en-AU" sz="1800" kern="1200" dirty="0">
              <a:solidFill>
                <a:srgbClr val="0070C0"/>
              </a:solidFill>
            </a:endParaRPr>
          </a:p>
          <a:p>
            <a:pPr marL="0" lvl="1" indent="0">
              <a:spcBef>
                <a:spcPts val="400"/>
              </a:spcBef>
              <a:spcAft>
                <a:spcPts val="400"/>
              </a:spcAft>
              <a:buFontTx/>
              <a:buNone/>
            </a:pPr>
            <a:r>
              <a:rPr lang="en-AU" sz="2000" kern="1200" dirty="0">
                <a:solidFill>
                  <a:schemeClr val="tx1"/>
                </a:solidFill>
                <a:cs typeface="+mn-cs"/>
              </a:rPr>
              <a:t>Questions to ask &amp; consider before making a decision:</a:t>
            </a:r>
          </a:p>
          <a:p>
            <a:pPr marL="0" lvl="1" indent="0">
              <a:spcBef>
                <a:spcPts val="400"/>
              </a:spcBef>
              <a:spcAft>
                <a:spcPts val="400"/>
              </a:spcAft>
              <a:buFontTx/>
              <a:buNone/>
            </a:pPr>
            <a:endParaRPr lang="en-AU" sz="2000" kern="1200" dirty="0">
              <a:solidFill>
                <a:schemeClr val="tx1"/>
              </a:solidFill>
              <a:cs typeface="+mn-cs"/>
            </a:endParaRPr>
          </a:p>
          <a:p>
            <a:pPr marL="541338" lvl="1" indent="-360363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en-AU" sz="2000" kern="1200" dirty="0">
                <a:solidFill>
                  <a:srgbClr val="0070C0"/>
                </a:solidFill>
                <a:cs typeface="+mn-cs"/>
              </a:rPr>
              <a:t>Would I be happy for this action </a:t>
            </a:r>
            <a:r>
              <a:rPr lang="en-AU" sz="2000" kern="1200">
                <a:solidFill>
                  <a:srgbClr val="0070C0"/>
                </a:solidFill>
                <a:cs typeface="+mn-cs"/>
              </a:rPr>
              <a:t>to be </a:t>
            </a:r>
            <a:r>
              <a:rPr lang="en-AU" sz="2000" kern="1200" dirty="0">
                <a:solidFill>
                  <a:srgbClr val="0070C0"/>
                </a:solidFill>
                <a:cs typeface="+mn-cs"/>
              </a:rPr>
              <a:t>prominent in </a:t>
            </a:r>
            <a:r>
              <a:rPr lang="en-AU" sz="2000" dirty="0">
                <a:solidFill>
                  <a:srgbClr val="0070C0"/>
                </a:solidFill>
              </a:rPr>
              <a:t>tomorrow’s</a:t>
            </a:r>
            <a:r>
              <a:rPr lang="en-AU" sz="2000" kern="1200" dirty="0">
                <a:solidFill>
                  <a:srgbClr val="0070C0"/>
                </a:solidFill>
                <a:cs typeface="+mn-cs"/>
              </a:rPr>
              <a:t> news?</a:t>
            </a:r>
          </a:p>
          <a:p>
            <a:pPr marL="541338" lvl="1" indent="-360363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en-AU" sz="2000" kern="1200" dirty="0">
                <a:solidFill>
                  <a:srgbClr val="0070C0"/>
                </a:solidFill>
                <a:cs typeface="+mn-cs"/>
              </a:rPr>
              <a:t>Is there a universal rule that applies here?</a:t>
            </a:r>
          </a:p>
          <a:p>
            <a:pPr marL="541338" lvl="1" indent="-360363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en-AU" sz="2000" kern="1200" dirty="0">
                <a:solidFill>
                  <a:srgbClr val="0070C0"/>
                </a:solidFill>
                <a:cs typeface="+mn-cs"/>
              </a:rPr>
              <a:t>Will the proposed action result is a good outcome?</a:t>
            </a:r>
          </a:p>
          <a:p>
            <a:pPr marL="541338" lvl="1" indent="-360363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en-AU" sz="2000" kern="1200" dirty="0">
                <a:solidFill>
                  <a:srgbClr val="0070C0"/>
                </a:solidFill>
                <a:cs typeface="+mn-cs"/>
              </a:rPr>
              <a:t>What would happen if everybody did this?</a:t>
            </a:r>
          </a:p>
          <a:p>
            <a:pPr marL="541338" lvl="1" indent="-360363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en-AU" sz="2000" kern="1200" dirty="0">
                <a:solidFill>
                  <a:srgbClr val="0070C0"/>
                </a:solidFill>
                <a:cs typeface="+mn-cs"/>
              </a:rPr>
              <a:t>How will this action impact on the character of myself/ my organisation?</a:t>
            </a:r>
          </a:p>
          <a:p>
            <a:pPr marL="541338" lvl="1" indent="-360363"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</a:pPr>
            <a:r>
              <a:rPr lang="en-AU" sz="2000" kern="1200" dirty="0">
                <a:solidFill>
                  <a:srgbClr val="0070C0"/>
                </a:solidFill>
                <a:cs typeface="+mn-cs"/>
              </a:rPr>
              <a:t>Is the action consistent with my values and principles?</a:t>
            </a:r>
            <a:endParaRPr lang="en-AU" sz="2100" kern="1200" dirty="0">
              <a:solidFill>
                <a:srgbClr val="0070C0"/>
              </a:solidFill>
              <a:cs typeface="+mn-cs"/>
            </a:endParaRPr>
          </a:p>
          <a:p>
            <a:pPr marL="0" lvl="1" indent="0">
              <a:spcBef>
                <a:spcPts val="400"/>
              </a:spcBef>
              <a:spcAft>
                <a:spcPts val="400"/>
              </a:spcAft>
              <a:buFontTx/>
              <a:buNone/>
            </a:pPr>
            <a:endParaRPr lang="en-AU" sz="2100" kern="1200" dirty="0">
              <a:solidFill>
                <a:srgbClr val="0070C0"/>
              </a:solidFill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6F6A2E-7688-824F-835B-9A56B93CD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1522" y="990599"/>
            <a:ext cx="2466278" cy="1997927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C18ED20-667A-A448-9C60-D392638FFF06}"/>
              </a:ext>
            </a:extLst>
          </p:cNvPr>
          <p:cNvSpPr txBox="1">
            <a:spLocks/>
          </p:cNvSpPr>
          <p:nvPr/>
        </p:nvSpPr>
        <p:spPr>
          <a:xfrm>
            <a:off x="6347759" y="5680886"/>
            <a:ext cx="2345656" cy="46926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1800" kern="0" dirty="0">
                <a:solidFill>
                  <a:schemeClr val="bg1">
                    <a:lumMod val="65000"/>
                  </a:schemeClr>
                </a:solidFill>
              </a:rPr>
              <a:t>Lecture 5, Slide 10</a:t>
            </a:r>
          </a:p>
        </p:txBody>
      </p:sp>
    </p:spTree>
    <p:extLst>
      <p:ext uri="{BB962C8B-B14F-4D97-AF65-F5344CB8AC3E}">
        <p14:creationId xmlns:p14="http://schemas.microsoft.com/office/powerpoint/2010/main" val="155184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E677E-3D99-D44D-89E5-3B9D6CE88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76200"/>
            <a:ext cx="6019800" cy="685800"/>
          </a:xfrm>
        </p:spPr>
        <p:txBody>
          <a:bodyPr/>
          <a:lstStyle/>
          <a:p>
            <a:r>
              <a:rPr lang="en-US" dirty="0"/>
              <a:t>Tax Pack Case Study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71CEAF-335F-D049-9C93-867D80C000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0A722C-0674-F94E-8C47-72006329295D}" type="slidenum">
              <a:rPr lang="en-AU" smtClean="0"/>
              <a:pPr>
                <a:defRPr/>
              </a:pPr>
              <a:t>5</a:t>
            </a:fld>
            <a:endParaRPr lang="en-AU"/>
          </a:p>
        </p:txBody>
      </p:sp>
      <p:sp>
        <p:nvSpPr>
          <p:cNvPr id="19" name="Shape 82">
            <a:extLst>
              <a:ext uri="{FF2B5EF4-FFF2-40B4-BE49-F238E27FC236}">
                <a16:creationId xmlns:a16="http://schemas.microsoft.com/office/drawing/2014/main" id="{BFD52EE9-1013-6741-956B-EE9900B4AE4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42460" y="1041073"/>
            <a:ext cx="7305262" cy="6443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28600" indent="0">
              <a:lnSpc>
                <a:spcPct val="150000"/>
              </a:lnSpc>
            </a:pPr>
            <a:r>
              <a:rPr lang="en" sz="2400" dirty="0"/>
              <a:t> Ethics Case Study 1 – </a:t>
            </a:r>
            <a:r>
              <a:rPr lang="en-AU" sz="2400" dirty="0"/>
              <a:t>Tax Software Package</a:t>
            </a:r>
            <a:endParaRPr lang="en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477E23-231B-8B43-B73C-C36E947F9A3D}"/>
              </a:ext>
            </a:extLst>
          </p:cNvPr>
          <p:cNvSpPr/>
          <p:nvPr/>
        </p:nvSpPr>
        <p:spPr>
          <a:xfrm>
            <a:off x="465319" y="2030734"/>
            <a:ext cx="632458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AU" sz="2000" dirty="0">
              <a:solidFill>
                <a:srgbClr val="00B050"/>
              </a:solidFill>
              <a:latin typeface="+mn-lt"/>
            </a:endParaRPr>
          </a:p>
          <a:p>
            <a:r>
              <a:rPr lang="en-AU" sz="2000" dirty="0">
                <a:solidFill>
                  <a:srgbClr val="00B050"/>
                </a:solidFill>
                <a:latin typeface="+mn-lt"/>
              </a:rPr>
              <a:t>Form groups of 4 and evaluate an IT ethical dilemma.</a:t>
            </a:r>
          </a:p>
          <a:p>
            <a:r>
              <a:rPr lang="en-AU" sz="2000" dirty="0">
                <a:solidFill>
                  <a:srgbClr val="00B050"/>
                </a:solidFill>
                <a:latin typeface="+mn-lt"/>
              </a:rPr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D879F4-E2CB-F444-ADD0-55C738DFD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8912" y="1689651"/>
            <a:ext cx="2181087" cy="218108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31EE1B5-43E2-DB43-9C78-70A9123B2DE5}"/>
              </a:ext>
            </a:extLst>
          </p:cNvPr>
          <p:cNvSpPr/>
          <p:nvPr/>
        </p:nvSpPr>
        <p:spPr>
          <a:xfrm>
            <a:off x="503902" y="3886283"/>
            <a:ext cx="852211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>
                <a:latin typeface="+mn-lt"/>
                <a:ea typeface="Times New Roman" panose="02020603050405020304" pitchFamily="18" charset="0"/>
              </a:rPr>
              <a:t>What would you have done?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How could the ACS code of ethics guided you?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What is the relationship between the ethical and the legal?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1D3C63E-AF48-A449-804E-3B112DE1E3E7}"/>
              </a:ext>
            </a:extLst>
          </p:cNvPr>
          <p:cNvSpPr txBox="1">
            <a:spLocks/>
          </p:cNvSpPr>
          <p:nvPr/>
        </p:nvSpPr>
        <p:spPr>
          <a:xfrm>
            <a:off x="6315350" y="4284557"/>
            <a:ext cx="2345656" cy="46926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1800" kern="0" dirty="0">
                <a:solidFill>
                  <a:schemeClr val="bg1">
                    <a:lumMod val="65000"/>
                  </a:schemeClr>
                </a:solidFill>
              </a:rPr>
              <a:t>Lecture 5, Slide 10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7A09A58-5A79-B944-9242-13EF1B58D0AC}"/>
              </a:ext>
            </a:extLst>
          </p:cNvPr>
          <p:cNvSpPr txBox="1">
            <a:spLocks/>
          </p:cNvSpPr>
          <p:nvPr/>
        </p:nvSpPr>
        <p:spPr>
          <a:xfrm>
            <a:off x="6338221" y="5857933"/>
            <a:ext cx="2345656" cy="46926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1800" kern="0" dirty="0">
                <a:solidFill>
                  <a:schemeClr val="bg1">
                    <a:lumMod val="65000"/>
                  </a:schemeClr>
                </a:solidFill>
              </a:rPr>
              <a:t>Lecture 5, Slide 13</a:t>
            </a:r>
          </a:p>
        </p:txBody>
      </p:sp>
    </p:spTree>
    <p:extLst>
      <p:ext uri="{BB962C8B-B14F-4D97-AF65-F5344CB8AC3E}">
        <p14:creationId xmlns:p14="http://schemas.microsoft.com/office/powerpoint/2010/main" val="225711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DD2DB-D283-0046-B943-F803735B6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2213" y="76200"/>
            <a:ext cx="5236445" cy="685800"/>
          </a:xfrm>
        </p:spPr>
        <p:txBody>
          <a:bodyPr/>
          <a:lstStyle/>
          <a:p>
            <a:r>
              <a:rPr lang="en-US" dirty="0"/>
              <a:t>Effective Problem Solving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ED7DC-4BF8-1049-B825-77B13D6CBC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481597" y="946355"/>
            <a:ext cx="4407109" cy="52340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parallel thinking technique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4BE3BC-1BD3-4A4A-BB77-4BF1D023E1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6</a:t>
            </a:fld>
            <a:r>
              <a:rPr lang="en-AU"/>
              <a:t>-</a:t>
            </a:r>
          </a:p>
        </p:txBody>
      </p:sp>
      <p:pic>
        <p:nvPicPr>
          <p:cNvPr id="5" name="Picture 7" descr="White Hat Thinking">
            <a:extLst>
              <a:ext uri="{FF2B5EF4-FFF2-40B4-BE49-F238E27FC236}">
                <a16:creationId xmlns:a16="http://schemas.microsoft.com/office/drawing/2014/main" id="{D37CE424-E916-4D4D-9FB4-894594B10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63" y="1885530"/>
            <a:ext cx="863600" cy="85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Red Hat Thinking">
            <a:extLst>
              <a:ext uri="{FF2B5EF4-FFF2-40B4-BE49-F238E27FC236}">
                <a16:creationId xmlns:a16="http://schemas.microsoft.com/office/drawing/2014/main" id="{6A813D02-CCCF-3B45-9E89-62CEBD900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7531" y="1885529"/>
            <a:ext cx="863600" cy="85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1" descr="Green Hat Thinking">
            <a:extLst>
              <a:ext uri="{FF2B5EF4-FFF2-40B4-BE49-F238E27FC236}">
                <a16:creationId xmlns:a16="http://schemas.microsoft.com/office/drawing/2014/main" id="{E93A6317-EA43-7C4B-ACAA-91741ED931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2971" y="1870539"/>
            <a:ext cx="863600" cy="85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9" descr="Black Hat Thinking">
            <a:extLst>
              <a:ext uri="{FF2B5EF4-FFF2-40B4-BE49-F238E27FC236}">
                <a16:creationId xmlns:a16="http://schemas.microsoft.com/office/drawing/2014/main" id="{1F2F1150-D9AC-7C42-A683-2CFDBC9FF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433" y="4456856"/>
            <a:ext cx="863600" cy="85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6F46DE1-95A4-F745-A191-9F0EAD29F9BC}"/>
              </a:ext>
            </a:extLst>
          </p:cNvPr>
          <p:cNvSpPr txBox="1"/>
          <p:nvPr/>
        </p:nvSpPr>
        <p:spPr>
          <a:xfrm>
            <a:off x="1088740" y="1499366"/>
            <a:ext cx="22090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AU" sz="1800" dirty="0">
                <a:solidFill>
                  <a:schemeClr val="tx1"/>
                </a:solidFill>
              </a:rPr>
              <a:t>Focus on data, facts, figures &amp; information known or needed.</a:t>
            </a:r>
            <a:endParaRPr lang="en-GB" sz="1800" dirty="0">
              <a:solidFill>
                <a:schemeClr val="tx1"/>
              </a:solidFill>
            </a:endParaRPr>
          </a:p>
          <a:p>
            <a:r>
              <a:rPr lang="en-AU" sz="1800" dirty="0">
                <a:solidFill>
                  <a:schemeClr val="tx1"/>
                </a:solidFill>
              </a:rPr>
              <a:t> </a:t>
            </a:r>
            <a:endParaRPr lang="en-GB" sz="1800" dirty="0">
              <a:solidFill>
                <a:schemeClr val="tx1"/>
              </a:solidFill>
            </a:endParaRPr>
          </a:p>
          <a:p>
            <a:pPr lvl="0"/>
            <a:r>
              <a:rPr lang="en-AU" sz="1800" dirty="0">
                <a:solidFill>
                  <a:schemeClr val="tx1"/>
                </a:solidFill>
              </a:rPr>
              <a:t>Neutral &amp; objective</a:t>
            </a: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ABFE3D-E9AF-6442-BAE2-46779197DC01}"/>
              </a:ext>
            </a:extLst>
          </p:cNvPr>
          <p:cNvSpPr txBox="1"/>
          <p:nvPr/>
        </p:nvSpPr>
        <p:spPr>
          <a:xfrm>
            <a:off x="3883570" y="3894755"/>
            <a:ext cx="22832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AU" sz="1800" dirty="0">
                <a:solidFill>
                  <a:schemeClr val="tx1"/>
                </a:solidFill>
              </a:rPr>
              <a:t>Focus on difficulties, potential problems. Why something may not work.</a:t>
            </a:r>
          </a:p>
          <a:p>
            <a:pPr lvl="0"/>
            <a:endParaRPr lang="en-GB" sz="1800" dirty="0">
              <a:solidFill>
                <a:schemeClr val="tx1"/>
              </a:solidFill>
            </a:endParaRPr>
          </a:p>
          <a:p>
            <a:pPr lvl="0"/>
            <a:r>
              <a:rPr lang="en-AU" sz="1800" dirty="0">
                <a:solidFill>
                  <a:schemeClr val="tx1"/>
                </a:solidFill>
              </a:rPr>
              <a:t>Careful &amp; cautious,</a:t>
            </a:r>
            <a:endParaRPr lang="en-GB" sz="1800" dirty="0">
              <a:solidFill>
                <a:schemeClr val="tx1"/>
              </a:solidFill>
            </a:endParaRPr>
          </a:p>
          <a:p>
            <a:r>
              <a:rPr lang="en-AU" sz="1800" dirty="0">
                <a:solidFill>
                  <a:schemeClr val="tx1"/>
                </a:solidFill>
              </a:rPr>
              <a:t>sombre &amp; serious, points out weakness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3A5FE4-648C-AF41-ACAC-9526214538E3}"/>
              </a:ext>
            </a:extLst>
          </p:cNvPr>
          <p:cNvSpPr txBox="1"/>
          <p:nvPr/>
        </p:nvSpPr>
        <p:spPr>
          <a:xfrm>
            <a:off x="1070024" y="3875158"/>
            <a:ext cx="215286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AU" sz="1800" dirty="0">
                <a:solidFill>
                  <a:schemeClr val="tx1"/>
                </a:solidFill>
              </a:rPr>
              <a:t>Focuses on values &amp; benefits. Why something may work.</a:t>
            </a:r>
            <a:endParaRPr lang="en-GB" sz="1800" dirty="0">
              <a:solidFill>
                <a:schemeClr val="tx1"/>
              </a:solidFill>
            </a:endParaRPr>
          </a:p>
          <a:p>
            <a:pPr lvl="0"/>
            <a:r>
              <a:rPr lang="en-AU" sz="1800" dirty="0">
                <a:solidFill>
                  <a:schemeClr val="tx1"/>
                </a:solidFill>
              </a:rPr>
              <a:t>Sunny and positive</a:t>
            </a:r>
            <a:endParaRPr lang="en-GB" sz="1800" dirty="0">
              <a:solidFill>
                <a:schemeClr val="tx1"/>
              </a:solidFill>
            </a:endParaRPr>
          </a:p>
          <a:p>
            <a:r>
              <a:rPr lang="en-AU" sz="1800" dirty="0">
                <a:solidFill>
                  <a:schemeClr val="tx1"/>
                </a:solidFill>
              </a:rPr>
              <a:t> </a:t>
            </a:r>
            <a:endParaRPr lang="en-GB" sz="1800" dirty="0">
              <a:solidFill>
                <a:schemeClr val="tx1"/>
              </a:solidFill>
            </a:endParaRPr>
          </a:p>
          <a:p>
            <a:r>
              <a:rPr lang="en-AU" sz="1800" dirty="0">
                <a:solidFill>
                  <a:schemeClr val="tx1"/>
                </a:solidFill>
              </a:rPr>
              <a:t>Optimistic, hopeful &amp; positive.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ABEB83-97F3-C64F-A680-4B20A6D9A60C}"/>
              </a:ext>
            </a:extLst>
          </p:cNvPr>
          <p:cNvSpPr txBox="1"/>
          <p:nvPr/>
        </p:nvSpPr>
        <p:spPr>
          <a:xfrm>
            <a:off x="6805535" y="3861405"/>
            <a:ext cx="21885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AU" sz="1800" dirty="0">
                <a:solidFill>
                  <a:schemeClr val="tx1"/>
                </a:solidFill>
              </a:rPr>
              <a:t>Focus on managing process, priorities, next steps, action plans.</a:t>
            </a:r>
            <a:endParaRPr lang="en-GB" sz="1800" dirty="0">
              <a:solidFill>
                <a:schemeClr val="tx1"/>
              </a:solidFill>
            </a:endParaRPr>
          </a:p>
          <a:p>
            <a:r>
              <a:rPr lang="en-AU" sz="1800" dirty="0">
                <a:solidFill>
                  <a:schemeClr val="tx1"/>
                </a:solidFill>
              </a:rPr>
              <a:t> </a:t>
            </a:r>
            <a:endParaRPr lang="en-GB" sz="1800" dirty="0">
              <a:solidFill>
                <a:schemeClr val="tx1"/>
              </a:solidFill>
            </a:endParaRPr>
          </a:p>
          <a:p>
            <a:r>
              <a:rPr lang="en-AU" sz="1800" dirty="0">
                <a:solidFill>
                  <a:schemeClr val="tx1"/>
                </a:solidFill>
              </a:rPr>
              <a:t>Organises the thinking process &amp; uses other hats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8F905E-8288-4543-8D8F-132DA6B6CCDC}"/>
              </a:ext>
            </a:extLst>
          </p:cNvPr>
          <p:cNvSpPr txBox="1"/>
          <p:nvPr/>
        </p:nvSpPr>
        <p:spPr>
          <a:xfrm>
            <a:off x="6850505" y="1499366"/>
            <a:ext cx="22934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AU" sz="1800" dirty="0">
                <a:solidFill>
                  <a:schemeClr val="tx1"/>
                </a:solidFill>
              </a:rPr>
              <a:t>Focus on creativity: possibilities, alternatives, solutions &amp; new ideas.</a:t>
            </a:r>
            <a:endParaRPr lang="en-GB" sz="1800" dirty="0">
              <a:solidFill>
                <a:schemeClr val="tx1"/>
              </a:solidFill>
            </a:endParaRPr>
          </a:p>
          <a:p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6F9A4C-287E-6644-B6C2-A0E86F9B078F}"/>
              </a:ext>
            </a:extLst>
          </p:cNvPr>
          <p:cNvSpPr txBox="1"/>
          <p:nvPr/>
        </p:nvSpPr>
        <p:spPr>
          <a:xfrm>
            <a:off x="4171763" y="1455370"/>
            <a:ext cx="21390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AU" sz="1800" dirty="0">
                <a:solidFill>
                  <a:schemeClr val="tx1"/>
                </a:solidFill>
              </a:rPr>
              <a:t>Focus on feelings, hunches, gut instinct, &amp; intuition.</a:t>
            </a:r>
            <a:endParaRPr lang="en-GB" sz="1800" dirty="0">
              <a:solidFill>
                <a:schemeClr val="tx1"/>
              </a:solidFill>
            </a:endParaRPr>
          </a:p>
          <a:p>
            <a:r>
              <a:rPr lang="en-AU" sz="1800" dirty="0">
                <a:solidFill>
                  <a:schemeClr val="tx1"/>
                </a:solidFill>
              </a:rPr>
              <a:t> </a:t>
            </a:r>
            <a:endParaRPr lang="en-GB" sz="1800" dirty="0">
              <a:solidFill>
                <a:schemeClr val="tx1"/>
              </a:solidFill>
            </a:endParaRPr>
          </a:p>
          <a:p>
            <a:r>
              <a:rPr lang="en-AU" sz="1800" dirty="0">
                <a:solidFill>
                  <a:schemeClr val="tx1"/>
                </a:solidFill>
              </a:rPr>
              <a:t>Gives emotional (feelings) view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15" name="Picture 12" descr="Blue Hat Thinking">
            <a:extLst>
              <a:ext uri="{FF2B5EF4-FFF2-40B4-BE49-F238E27FC236}">
                <a16:creationId xmlns:a16="http://schemas.microsoft.com/office/drawing/2014/main" id="{205342B5-2843-9D46-A943-A4EB945139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031" y="4467069"/>
            <a:ext cx="863600" cy="945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0" descr="Yellow Hat Thinking">
            <a:extLst>
              <a:ext uri="{FF2B5EF4-FFF2-40B4-BE49-F238E27FC236}">
                <a16:creationId xmlns:a16="http://schemas.microsoft.com/office/drawing/2014/main" id="{87A85484-D56E-FA48-AD36-809F07A403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86837"/>
            <a:ext cx="863600" cy="850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5589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1E179-7C69-694E-96C9-254396779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9060" y="183776"/>
            <a:ext cx="5629834" cy="685800"/>
          </a:xfrm>
        </p:spPr>
        <p:txBody>
          <a:bodyPr/>
          <a:lstStyle/>
          <a:p>
            <a:r>
              <a:rPr lang="en-US" dirty="0"/>
              <a:t>Contracts: Procurements</a:t>
            </a: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BF620F-644D-7844-B5CC-2589F4D975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7</a:t>
            </a:fld>
            <a:r>
              <a:rPr lang="en-AU"/>
              <a:t>-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4B5C4EE-38C0-DA43-9F52-C9B0128C5278}"/>
              </a:ext>
            </a:extLst>
          </p:cNvPr>
          <p:cNvSpPr txBox="1">
            <a:spLocks/>
          </p:cNvSpPr>
          <p:nvPr/>
        </p:nvSpPr>
        <p:spPr>
          <a:xfrm>
            <a:off x="6450159" y="5957219"/>
            <a:ext cx="2693841" cy="563786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1800" kern="0" dirty="0">
                <a:solidFill>
                  <a:schemeClr val="bg1">
                    <a:lumMod val="65000"/>
                  </a:schemeClr>
                </a:solidFill>
              </a:rPr>
              <a:t>Lecture 5, Slide 33-38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0420A6B-0070-BF44-ABDD-41AF3DB9615A}"/>
              </a:ext>
            </a:extLst>
          </p:cNvPr>
          <p:cNvSpPr txBox="1">
            <a:spLocks/>
          </p:cNvSpPr>
          <p:nvPr/>
        </p:nvSpPr>
        <p:spPr>
          <a:xfrm>
            <a:off x="1735810" y="2092033"/>
            <a:ext cx="6681003" cy="3998801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7200" indent="-352425">
              <a:buFont typeface="Arial" panose="020B0604020202020204" pitchFamily="34" charset="0"/>
              <a:buChar char="•"/>
            </a:pPr>
            <a:r>
              <a:rPr lang="en-US" sz="2000" kern="0" dirty="0"/>
              <a:t>The buyer prepares a detailed </a:t>
            </a:r>
          </a:p>
          <a:p>
            <a:pPr marL="493713" indent="0">
              <a:buNone/>
            </a:pPr>
            <a:r>
              <a:rPr lang="en-US" sz="2000" kern="0" dirty="0"/>
              <a:t>Statement of Work (</a:t>
            </a:r>
            <a:r>
              <a:rPr lang="en-US" sz="2000" kern="0" dirty="0" err="1"/>
              <a:t>SoW</a:t>
            </a:r>
            <a:r>
              <a:rPr lang="en-US" sz="2000" kern="0" dirty="0"/>
              <a:t>)</a:t>
            </a:r>
          </a:p>
          <a:p>
            <a:pPr marL="53975" indent="417513">
              <a:lnSpc>
                <a:spcPct val="150000"/>
              </a:lnSpc>
            </a:pPr>
            <a:endParaRPr lang="en-US" sz="1000" kern="0" dirty="0"/>
          </a:p>
          <a:p>
            <a:pPr marL="498475" indent="-484188"/>
            <a:r>
              <a:rPr lang="en-US" sz="2000" kern="0" dirty="0"/>
              <a:t>The buyer prepares a Request for Proposal (RFP) </a:t>
            </a:r>
            <a:r>
              <a:rPr lang="en-US" sz="2000" kern="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or Quote (RFQ)</a:t>
            </a:r>
          </a:p>
          <a:p>
            <a:pPr marL="498475" indent="-484188"/>
            <a:endParaRPr lang="en-US" sz="1000" kern="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498475" indent="-454025"/>
            <a:r>
              <a:rPr lang="en-US" sz="2000" kern="0" dirty="0"/>
              <a:t>The seller/buyer sign a contract, include the </a:t>
            </a:r>
            <a:r>
              <a:rPr lang="en-US" sz="2000" kern="0" dirty="0" err="1"/>
              <a:t>SoW</a:t>
            </a:r>
            <a:endParaRPr lang="en-US" sz="2000" kern="0" dirty="0"/>
          </a:p>
          <a:p>
            <a:pPr marL="498475" indent="-454025"/>
            <a:endParaRPr lang="en-US" sz="1000" kern="0" dirty="0"/>
          </a:p>
          <a:p>
            <a:pPr marL="498475" indent="-484188"/>
            <a:r>
              <a:rPr lang="en-US" sz="2000" kern="0" dirty="0"/>
              <a:t>Contract types vary:  “fixed price” (seller risk),                    “time &amp; materials” (buyer risk)</a:t>
            </a:r>
          </a:p>
          <a:p>
            <a:pPr marL="498475" indent="-484188"/>
            <a:endParaRPr lang="en-US" sz="1000" kern="0" dirty="0"/>
          </a:p>
          <a:p>
            <a:pPr marL="452438" indent="-407988"/>
            <a:r>
              <a:rPr lang="en-US" sz="2000" kern="0" dirty="0"/>
              <a:t>The quality metrics are based on a Service Level Agreement (SLA) contract</a:t>
            </a:r>
          </a:p>
        </p:txBody>
      </p:sp>
      <p:sp>
        <p:nvSpPr>
          <p:cNvPr id="11" name="Shape 70">
            <a:extLst>
              <a:ext uri="{FF2B5EF4-FFF2-40B4-BE49-F238E27FC236}">
                <a16:creationId xmlns:a16="http://schemas.microsoft.com/office/drawing/2014/main" id="{7A595C46-31B7-1B4A-BDD3-9FBB77896261}"/>
              </a:ext>
            </a:extLst>
          </p:cNvPr>
          <p:cNvSpPr txBox="1">
            <a:spLocks/>
          </p:cNvSpPr>
          <p:nvPr/>
        </p:nvSpPr>
        <p:spPr>
          <a:xfrm>
            <a:off x="227981" y="978510"/>
            <a:ext cx="6211730" cy="70452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algn="ctr">
              <a:buFont typeface="Roboto"/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  <a:buFont typeface="Roboto"/>
              <a:buNone/>
            </a:pPr>
            <a:r>
              <a:rPr lang="en-US" sz="2400" dirty="0">
                <a:solidFill>
                  <a:srgbClr val="00B050"/>
                </a:solidFill>
              </a:rPr>
              <a:t>Formal PMBOK: Plan and document fixed scope</a:t>
            </a:r>
          </a:p>
          <a:p>
            <a:pPr algn="ctr">
              <a:buFont typeface="Roboto"/>
              <a:buNone/>
            </a:pPr>
            <a:endParaRPr lang="en" sz="24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6D295B-C73F-CB46-8C3E-98CA5FD00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6965" y="1057834"/>
            <a:ext cx="1918446" cy="2117784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2C99A30-69FC-0543-81A6-622289EAF302}"/>
              </a:ext>
            </a:extLst>
          </p:cNvPr>
          <p:cNvSpPr txBox="1">
            <a:spLocks/>
          </p:cNvSpPr>
          <p:nvPr/>
        </p:nvSpPr>
        <p:spPr>
          <a:xfrm rot="-2700000">
            <a:off x="419125" y="1984842"/>
            <a:ext cx="1188300" cy="22446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What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Where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Who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When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Why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F4B4549A-A4B8-024E-8861-689AF3CD071F}"/>
              </a:ext>
            </a:extLst>
          </p:cNvPr>
          <p:cNvSpPr txBox="1">
            <a:spLocks/>
          </p:cNvSpPr>
          <p:nvPr/>
        </p:nvSpPr>
        <p:spPr>
          <a:xfrm>
            <a:off x="155905" y="1700083"/>
            <a:ext cx="4075436" cy="487305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69850" indent="0">
              <a:spcAft>
                <a:spcPts val="0"/>
              </a:spcAft>
              <a:buNone/>
            </a:pPr>
            <a:r>
              <a:rPr lang="en-US" sz="2000" kern="0" dirty="0">
                <a:solidFill>
                  <a:srgbClr val="0000FF"/>
                </a:solidFill>
              </a:rPr>
              <a:t>Find answers to high level 5W’s</a:t>
            </a:r>
          </a:p>
        </p:txBody>
      </p:sp>
    </p:spTree>
    <p:extLst>
      <p:ext uri="{BB962C8B-B14F-4D97-AF65-F5344CB8AC3E}">
        <p14:creationId xmlns:p14="http://schemas.microsoft.com/office/powerpoint/2010/main" val="3579467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1E179-7C69-694E-96C9-254396779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8413" y="147917"/>
            <a:ext cx="6605587" cy="685800"/>
          </a:xfrm>
        </p:spPr>
        <p:txBody>
          <a:bodyPr/>
          <a:lstStyle/>
          <a:p>
            <a:r>
              <a:rPr lang="en-US" sz="2800" dirty="0"/>
              <a:t>Process of Change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BF620F-644D-7844-B5CC-2589F4D975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AU"/>
              <a:t>-</a:t>
            </a:r>
            <a:fld id="{E714E059-E509-4057-9854-D87D1A2F4F01}" type="slidenum">
              <a:rPr lang="en-AU" smtClean="0"/>
              <a:pPr/>
              <a:t>8</a:t>
            </a:fld>
            <a:r>
              <a:rPr lang="en-AU"/>
              <a:t>-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30C8A73-8687-664D-8EE4-2018FD6603FB}"/>
              </a:ext>
            </a:extLst>
          </p:cNvPr>
          <p:cNvSpPr txBox="1">
            <a:spLocks/>
          </p:cNvSpPr>
          <p:nvPr/>
        </p:nvSpPr>
        <p:spPr>
          <a:xfrm rot="-2700000">
            <a:off x="7606144" y="659353"/>
            <a:ext cx="1188300" cy="219044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What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Where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Who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When</a:t>
            </a:r>
          </a:p>
          <a:p>
            <a:pPr marL="69850">
              <a:lnSpc>
                <a:spcPct val="150000"/>
              </a:lnSpc>
              <a:spcAft>
                <a:spcPts val="0"/>
              </a:spcAft>
              <a:buClrTx/>
              <a:buSzTx/>
              <a:buNone/>
            </a:pPr>
            <a:r>
              <a:rPr lang="en-US" dirty="0">
                <a:solidFill>
                  <a:srgbClr val="0000FF"/>
                </a:solidFill>
              </a:rPr>
              <a:t>Why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7EAD3F8-5209-3D42-BFF7-FC9017DE76E9}"/>
              </a:ext>
            </a:extLst>
          </p:cNvPr>
          <p:cNvSpPr txBox="1">
            <a:spLocks/>
          </p:cNvSpPr>
          <p:nvPr/>
        </p:nvSpPr>
        <p:spPr>
          <a:xfrm>
            <a:off x="404131" y="1524324"/>
            <a:ext cx="7740818" cy="66159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002060"/>
                </a:solidFill>
                <a:latin typeface="+mn-lt"/>
                <a:ea typeface="+mn-ea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00B050"/>
                </a:solidFill>
                <a:latin typeface="+mn-lt"/>
                <a:ea typeface="+mn-ea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FFC000"/>
                </a:solidFill>
                <a:latin typeface="+mn-lt"/>
                <a:ea typeface="+mn-ea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C00000"/>
                </a:solidFill>
                <a:latin typeface="+mn-lt"/>
                <a:ea typeface="+mn-ea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None/>
            </a:pPr>
            <a:r>
              <a:rPr lang="en-AU" dirty="0">
                <a:solidFill>
                  <a:srgbClr val="00B050"/>
                </a:solidFill>
              </a:rPr>
              <a:t>Does Change Control have a place in Agile</a:t>
            </a:r>
            <a:r>
              <a:rPr lang="en-AU" kern="1200" dirty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?</a:t>
            </a:r>
            <a:endParaRPr lang="en-US" kern="0" dirty="0">
              <a:solidFill>
                <a:srgbClr val="00B050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FFED7B-B476-A743-BB09-6B83425E8246}"/>
              </a:ext>
            </a:extLst>
          </p:cNvPr>
          <p:cNvSpPr/>
          <p:nvPr/>
        </p:nvSpPr>
        <p:spPr>
          <a:xfrm>
            <a:off x="152812" y="2313556"/>
            <a:ext cx="825966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latin typeface="Calibri" charset="0"/>
                <a:ea typeface="Calibri" charset="0"/>
                <a:cs typeface="Calibri" charset="0"/>
              </a:rPr>
              <a:t>Build small piece of software </a:t>
            </a:r>
            <a:r>
              <a:rPr lang="en-GB" b="1" dirty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quickly</a:t>
            </a:r>
            <a:r>
              <a:rPr lang="en-GB" dirty="0">
                <a:latin typeface="Calibri" charset="0"/>
                <a:ea typeface="Calibri" charset="0"/>
                <a:cs typeface="Calibri" charset="0"/>
              </a:rPr>
              <a:t> with minimal features.</a:t>
            </a:r>
          </a:p>
          <a:p>
            <a:r>
              <a:rPr lang="en-GB" dirty="0">
                <a:latin typeface="Calibri" charset="0"/>
                <a:ea typeface="Calibri" charset="0"/>
                <a:cs typeface="Calibri" charset="0"/>
              </a:rPr>
              <a:t> </a:t>
            </a:r>
          </a:p>
          <a:p>
            <a:pPr marL="285750" lvl="0" indent="-285750">
              <a:buFont typeface="Arial" charset="0"/>
              <a:buChar char="•"/>
            </a:pPr>
            <a:r>
              <a:rPr lang="en-GB" dirty="0">
                <a:latin typeface="Calibri" charset="0"/>
                <a:ea typeface="Calibri" charset="0"/>
                <a:cs typeface="Calibri" charset="0"/>
              </a:rPr>
              <a:t>Showcase the product chunk to the stakeholders </a:t>
            </a:r>
            <a:r>
              <a:rPr lang="en-GB" b="1" dirty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early</a:t>
            </a:r>
            <a:endParaRPr lang="en-GB" dirty="0">
              <a:latin typeface="Calibri" charset="0"/>
              <a:ea typeface="Calibri" charset="0"/>
              <a:cs typeface="Calibri" charset="0"/>
            </a:endParaRPr>
          </a:p>
          <a:p>
            <a:pPr marL="285750" lvl="0" indent="-285750">
              <a:buFont typeface="Arial" charset="0"/>
              <a:buChar char="•"/>
            </a:pPr>
            <a:endParaRPr lang="en-GB" dirty="0">
              <a:latin typeface="Calibri" charset="0"/>
              <a:ea typeface="Calibri" charset="0"/>
              <a:cs typeface="Calibri" charset="0"/>
            </a:endParaRPr>
          </a:p>
          <a:p>
            <a:pPr marL="285750" lvl="0" indent="-285750">
              <a:buFont typeface="Arial" charset="0"/>
              <a:buChar char="•"/>
            </a:pPr>
            <a:r>
              <a:rPr lang="en-GB" dirty="0">
                <a:latin typeface="Calibri" charset="0"/>
                <a:ea typeface="Calibri" charset="0"/>
                <a:cs typeface="Calibri" charset="0"/>
              </a:rPr>
              <a:t>Fail </a:t>
            </a:r>
            <a:r>
              <a:rPr lang="en-GB" b="1" dirty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fast</a:t>
            </a:r>
            <a:r>
              <a:rPr lang="en-GB" dirty="0">
                <a:latin typeface="Calibri" charset="0"/>
                <a:ea typeface="Calibri" charset="0"/>
                <a:cs typeface="Calibri" charset="0"/>
              </a:rPr>
              <a:t> and as cheaply as possible, &amp; get timely feedback</a:t>
            </a:r>
          </a:p>
          <a:p>
            <a:r>
              <a:rPr lang="en-GB" dirty="0">
                <a:latin typeface="Calibri" charset="0"/>
                <a:ea typeface="Calibri" charset="0"/>
                <a:cs typeface="Calibri" charset="0"/>
              </a:rPr>
              <a:t> </a:t>
            </a:r>
          </a:p>
          <a:p>
            <a:pPr marL="285750" lvl="0" indent="-285750">
              <a:buFont typeface="Arial" charset="0"/>
              <a:buChar char="•"/>
            </a:pPr>
            <a:r>
              <a:rPr lang="en-GB" dirty="0">
                <a:latin typeface="Calibri" charset="0"/>
                <a:ea typeface="Calibri" charset="0"/>
                <a:cs typeface="Calibri" charset="0"/>
              </a:rPr>
              <a:t>Capture the fix of the failed expectations as a new User Story in the Product Backlog.  </a:t>
            </a:r>
          </a:p>
          <a:p>
            <a:pPr marL="285750" lvl="0" indent="-285750">
              <a:buFont typeface="Arial" charset="0"/>
              <a:buChar char="•"/>
            </a:pPr>
            <a:endParaRPr lang="en-GB" dirty="0">
              <a:latin typeface="Calibri" charset="0"/>
              <a:ea typeface="Calibri" charset="0"/>
              <a:cs typeface="Calibri" charset="0"/>
            </a:endParaRPr>
          </a:p>
          <a:p>
            <a:pPr marL="285750" lvl="0" indent="-285750">
              <a:buFont typeface="Arial" charset="0"/>
              <a:buChar char="•"/>
            </a:pPr>
            <a:r>
              <a:rPr lang="en-GB" dirty="0">
                <a:latin typeface="Calibri" charset="0"/>
                <a:ea typeface="Calibri" charset="0"/>
                <a:cs typeface="Calibri" charset="0"/>
              </a:rPr>
              <a:t>The Product Owner sets the </a:t>
            </a:r>
            <a:r>
              <a:rPr lang="en-GB" b="1" dirty="0">
                <a:solidFill>
                  <a:srgbClr val="00B050"/>
                </a:solidFill>
                <a:latin typeface="Calibri" charset="0"/>
                <a:ea typeface="Calibri" charset="0"/>
                <a:cs typeface="Calibri" charset="0"/>
              </a:rPr>
              <a:t>priority </a:t>
            </a:r>
            <a:r>
              <a:rPr lang="en-GB" dirty="0">
                <a:latin typeface="Calibri" charset="0"/>
                <a:ea typeface="Calibri" charset="0"/>
                <a:cs typeface="Calibri" charset="0"/>
              </a:rPr>
              <a:t>of the fix</a:t>
            </a:r>
          </a:p>
        </p:txBody>
      </p:sp>
    </p:spTree>
    <p:extLst>
      <p:ext uri="{BB962C8B-B14F-4D97-AF65-F5344CB8AC3E}">
        <p14:creationId xmlns:p14="http://schemas.microsoft.com/office/powerpoint/2010/main" val="104956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387900" y="2659800"/>
            <a:ext cx="8368200" cy="1538400"/>
          </a:xfrm>
          <a:prstGeom prst="rect">
            <a:avLst/>
          </a:prstGeom>
        </p:spPr>
        <p:txBody>
          <a:bodyPr vert="horz" wrap="square" lIns="91425" tIns="91425" rIns="91425" bIns="91425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" sz="6000" dirty="0">
                <a:solidFill>
                  <a:srgbClr val="00B050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746772977"/>
      </p:ext>
    </p:extLst>
  </p:cSld>
  <p:clrMapOvr>
    <a:masterClrMapping/>
  </p:clrMapOvr>
</p:sld>
</file>

<file path=ppt/theme/theme1.xml><?xml version="1.0" encoding="utf-8"?>
<a:theme xmlns:a="http://schemas.openxmlformats.org/drawingml/2006/main" name="UniMelb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14482</TotalTime>
  <Words>752</Words>
  <Application>Microsoft Office PowerPoint</Application>
  <PresentationFormat>On-screen Show (4:3)</PresentationFormat>
  <Paragraphs>148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MS Mincho</vt:lpstr>
      <vt:lpstr>ＭＳ Ｐゴシック</vt:lpstr>
      <vt:lpstr>Arial</vt:lpstr>
      <vt:lpstr>Calibri</vt:lpstr>
      <vt:lpstr>Cambria</vt:lpstr>
      <vt:lpstr>Roboto</vt:lpstr>
      <vt:lpstr>Times New Roman</vt:lpstr>
      <vt:lpstr>UniMelb</vt:lpstr>
      <vt:lpstr>SWEN90016  Software Processes &amp; Project Management</vt:lpstr>
      <vt:lpstr>PowerPoint Presentation</vt:lpstr>
      <vt:lpstr>Ethical Responsibilities of IT</vt:lpstr>
      <vt:lpstr>Ethics: Practical Guide</vt:lpstr>
      <vt:lpstr>Tax Pack Case Study</vt:lpstr>
      <vt:lpstr>Effective Problem Solving</vt:lpstr>
      <vt:lpstr>Contracts: Procurements</vt:lpstr>
      <vt:lpstr>Process of Change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Rachelle Bosua</dc:creator>
  <cp:keywords/>
  <dc:description/>
  <cp:lastModifiedBy>Marion Zalk</cp:lastModifiedBy>
  <cp:revision>604</cp:revision>
  <cp:lastPrinted>2018-09-19T06:48:57Z</cp:lastPrinted>
  <dcterms:created xsi:type="dcterms:W3CDTF">2017-03-05T09:26:02Z</dcterms:created>
  <dcterms:modified xsi:type="dcterms:W3CDTF">2019-05-12T23:52:05Z</dcterms:modified>
  <cp:category/>
</cp:coreProperties>
</file>

<file path=docProps/thumbnail.jpeg>
</file>